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72" r:id="rId4"/>
    <p:sldId id="273" r:id="rId5"/>
    <p:sldId id="275" r:id="rId6"/>
    <p:sldId id="276" r:id="rId7"/>
    <p:sldId id="265" r:id="rId8"/>
    <p:sldId id="277" r:id="rId9"/>
    <p:sldId id="274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15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64" d="100"/>
          <a:sy n="64" d="100"/>
        </p:scale>
        <p:origin x="1340" y="36"/>
      </p:cViewPr>
      <p:guideLst>
        <p:guide orient="horz" pos="1815"/>
        <p:guide pos="291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249" y="5235390"/>
            <a:ext cx="7078299" cy="1041957"/>
          </a:xfrm>
        </p:spPr>
        <p:txBody>
          <a:bodyPr>
            <a:normAutofit/>
          </a:bodyPr>
          <a:lstStyle>
            <a:lvl1pPr algn="l">
              <a:defRPr sz="3000" cap="all">
                <a:solidFill>
                  <a:schemeClr val="bg1"/>
                </a:solidFill>
                <a:latin typeface="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248" y="6088173"/>
            <a:ext cx="6921327" cy="615892"/>
          </a:xfrm>
        </p:spPr>
        <p:txBody>
          <a:bodyPr>
            <a:noAutofit/>
          </a:bodyPr>
          <a:lstStyle>
            <a:lvl1pPr marL="0" indent="0" algn="l">
              <a:buNone/>
              <a:defRPr sz="2600" cap="all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22135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0C2A5-FC1D-2741-BE48-3ED28BF16908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8C364-E37E-1C4A-A686-252A531E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55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0C2A5-FC1D-2741-BE48-3ED28BF16908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8C364-E37E-1C4A-A686-252A531E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179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78024"/>
            <a:ext cx="3008313" cy="6849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378024"/>
            <a:ext cx="5111750" cy="46910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309366"/>
            <a:ext cx="3008313" cy="375972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0C2A5-FC1D-2741-BE48-3ED28BF16908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8C364-E37E-1C4A-A686-252A531E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4312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83250"/>
            <a:ext cx="5486400" cy="4840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212857"/>
            <a:ext cx="5486400" cy="351471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484714"/>
            <a:ext cx="5486400" cy="6874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0C2A5-FC1D-2741-BE48-3ED28BF16908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8C364-E37E-1C4A-A686-252A531E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866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3696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24257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2425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249" y="5235390"/>
            <a:ext cx="7078299" cy="1041957"/>
          </a:xfrm>
        </p:spPr>
        <p:txBody>
          <a:bodyPr>
            <a:normAutofit/>
          </a:bodyPr>
          <a:lstStyle>
            <a:lvl1pPr algn="l">
              <a:defRPr sz="3000" cap="all">
                <a:solidFill>
                  <a:schemeClr val="bg1"/>
                </a:solidFill>
                <a:latin typeface="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248" y="6088173"/>
            <a:ext cx="6921327" cy="615892"/>
          </a:xfrm>
        </p:spPr>
        <p:txBody>
          <a:bodyPr>
            <a:noAutofit/>
          </a:bodyPr>
          <a:lstStyle>
            <a:lvl1pPr marL="0" indent="0" algn="l">
              <a:buNone/>
              <a:defRPr sz="2600" cap="all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42280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50928" y="3373897"/>
            <a:ext cx="3430645" cy="1041957"/>
          </a:xfrm>
        </p:spPr>
        <p:txBody>
          <a:bodyPr>
            <a:noAutofit/>
          </a:bodyPr>
          <a:lstStyle>
            <a:lvl1pPr algn="l">
              <a:defRPr sz="2400" cap="all">
                <a:solidFill>
                  <a:schemeClr val="bg1"/>
                </a:solidFill>
                <a:latin typeface="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50928" y="4519230"/>
            <a:ext cx="3430645" cy="615892"/>
          </a:xfrm>
        </p:spPr>
        <p:txBody>
          <a:bodyPr>
            <a:noAutofit/>
          </a:bodyPr>
          <a:lstStyle>
            <a:lvl1pPr marL="0" indent="0" algn="l">
              <a:buNone/>
              <a:defRPr sz="2000" cap="all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23776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50928" y="3373897"/>
            <a:ext cx="3430645" cy="1041957"/>
          </a:xfrm>
        </p:spPr>
        <p:txBody>
          <a:bodyPr>
            <a:noAutofit/>
          </a:bodyPr>
          <a:lstStyle>
            <a:lvl1pPr algn="l">
              <a:defRPr sz="2400" cap="all">
                <a:solidFill>
                  <a:schemeClr val="bg1"/>
                </a:solidFill>
                <a:latin typeface="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50928" y="4519230"/>
            <a:ext cx="3430645" cy="615892"/>
          </a:xfrm>
        </p:spPr>
        <p:txBody>
          <a:bodyPr>
            <a:noAutofit/>
          </a:bodyPr>
          <a:lstStyle>
            <a:lvl1pPr marL="0" indent="0" algn="l">
              <a:buNone/>
              <a:defRPr sz="2000" cap="all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78639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50928" y="3373897"/>
            <a:ext cx="3430645" cy="1041957"/>
          </a:xfrm>
        </p:spPr>
        <p:txBody>
          <a:bodyPr>
            <a:noAutofit/>
          </a:bodyPr>
          <a:lstStyle>
            <a:lvl1pPr algn="l">
              <a:defRPr sz="2400" cap="all">
                <a:solidFill>
                  <a:schemeClr val="bg1"/>
                </a:solidFill>
                <a:latin typeface="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50928" y="4519230"/>
            <a:ext cx="3430645" cy="615892"/>
          </a:xfrm>
        </p:spPr>
        <p:txBody>
          <a:bodyPr>
            <a:noAutofit/>
          </a:bodyPr>
          <a:lstStyle>
            <a:lvl1pPr marL="0" indent="0" algn="l">
              <a:buNone/>
              <a:defRPr sz="2000" cap="all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78639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0C2A5-FC1D-2741-BE48-3ED28BF16908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8C364-E37E-1C4A-A686-252A531E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448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436608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936421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99040"/>
            <a:ext cx="2133600" cy="365125"/>
          </a:xfrm>
        </p:spPr>
        <p:txBody>
          <a:bodyPr/>
          <a:lstStyle/>
          <a:p>
            <a:fld id="{C720C2A5-FC1D-2741-BE48-3ED28BF16908}" type="datetimeFigureOut">
              <a:rPr lang="en-US" smtClean="0"/>
              <a:t>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99040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99040"/>
            <a:ext cx="2133600" cy="365125"/>
          </a:xfrm>
        </p:spPr>
        <p:txBody>
          <a:bodyPr/>
          <a:lstStyle/>
          <a:p>
            <a:fld id="{8C88C364-E37E-1C4A-A686-252A531E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40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0C2A5-FC1D-2741-BE48-3ED28BF16908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8C364-E37E-1C4A-A686-252A531E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848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198592"/>
            <a:ext cx="8229600" cy="77554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83146"/>
            <a:ext cx="4040188" cy="75625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110625"/>
            <a:ext cx="4040188" cy="308688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183146"/>
            <a:ext cx="4041775" cy="75625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110625"/>
            <a:ext cx="4041775" cy="308688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0C2A5-FC1D-2741-BE48-3ED28BF16908}" type="datetimeFigureOut">
              <a:rPr lang="en-US" smtClean="0"/>
              <a:t>2/1/2018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8C364-E37E-1C4A-A686-252A531E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11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398353"/>
            <a:ext cx="8229600" cy="7755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68758"/>
            <a:ext cx="8229600" cy="3857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904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C720C2A5-FC1D-2741-BE48-3ED28BF16908}" type="datetimeFigureOut">
              <a:rPr lang="en-US" smtClean="0"/>
              <a:pPr/>
              <a:t>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49904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49904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8C88C364-E37E-1C4A-A686-252A531EB9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847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0" r:id="rId3"/>
    <p:sldLayoutId id="2147483661" r:id="rId4"/>
    <p:sldLayoutId id="2147483662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9" r:id="rId14"/>
    <p:sldLayoutId id="2147483664" r:id="rId15"/>
    <p:sldLayoutId id="214748366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 baseline="0">
          <a:solidFill>
            <a:schemeClr val="bg1">
              <a:lumMod val="50000"/>
            </a:schemeClr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7F7F7F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rgbClr val="7F7F7F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7F7F7F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rgbClr val="7F7F7F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rgbClr val="7F7F7F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/>
              <a:t>Rossmann</a:t>
            </a:r>
            <a:r>
              <a:rPr lang="en-US" b="1" dirty="0"/>
              <a:t> sales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797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880" y="3349073"/>
            <a:ext cx="8229600" cy="775541"/>
          </a:xfrm>
        </p:spPr>
        <p:txBody>
          <a:bodyPr/>
          <a:lstStyle/>
          <a:p>
            <a:pPr algn="ctr"/>
            <a:r>
              <a:rPr lang="en-US" sz="5400" b="1" dirty="0">
                <a:solidFill>
                  <a:schemeClr val="tx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893645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Data was provided by </a:t>
            </a:r>
            <a:r>
              <a:rPr lang="en-US" dirty="0" err="1">
                <a:solidFill>
                  <a:schemeClr val="tx1"/>
                </a:solidFill>
              </a:rPr>
              <a:t>Rossmann</a:t>
            </a:r>
            <a:r>
              <a:rPr lang="en-US" dirty="0">
                <a:solidFill>
                  <a:schemeClr val="tx1"/>
                </a:solidFill>
              </a:rPr>
              <a:t> to Kaggle for predicting Sales.</a:t>
            </a:r>
          </a:p>
          <a:p>
            <a:r>
              <a:rPr lang="en-US" dirty="0" err="1">
                <a:solidFill>
                  <a:schemeClr val="tx1"/>
                </a:solidFill>
              </a:rPr>
              <a:t>Rossmann</a:t>
            </a:r>
            <a:r>
              <a:rPr lang="en-US" dirty="0">
                <a:solidFill>
                  <a:schemeClr val="tx1"/>
                </a:solidFill>
              </a:rPr>
              <a:t> operates over 3,000 drug stores in 7 European countries.</a:t>
            </a:r>
          </a:p>
          <a:p>
            <a:r>
              <a:rPr lang="en-US" dirty="0">
                <a:solidFill>
                  <a:schemeClr val="tx1"/>
                </a:solidFill>
              </a:rPr>
              <a:t>Dataset contains details for 1115 stores over a period of 3 years.</a:t>
            </a:r>
          </a:p>
        </p:txBody>
      </p:sp>
    </p:spTree>
    <p:extLst>
      <p:ext uri="{BB962C8B-B14F-4D97-AF65-F5344CB8AC3E}">
        <p14:creationId xmlns:p14="http://schemas.microsoft.com/office/powerpoint/2010/main" val="3605204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5946E-D00E-41D0-83FD-CDAB7DFA1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DATA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B9AB8-C5DA-498F-92C4-EEACC3D91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Data contains 18 attributes which are continuous, discrete and binary.</a:t>
            </a:r>
          </a:p>
          <a:p>
            <a:r>
              <a:rPr lang="en-US" dirty="0">
                <a:solidFill>
                  <a:schemeClr val="tx1"/>
                </a:solidFill>
              </a:rPr>
              <a:t>It contains 100K records for each day for the duration 2013 to 2015.</a:t>
            </a:r>
          </a:p>
        </p:txBody>
      </p:sp>
    </p:spTree>
    <p:extLst>
      <p:ext uri="{BB962C8B-B14F-4D97-AF65-F5344CB8AC3E}">
        <p14:creationId xmlns:p14="http://schemas.microsoft.com/office/powerpoint/2010/main" val="1160118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D9E38-6615-41D8-9105-E607A536E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1C0D1-24ED-42BC-B075-57198A84B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If the promotion is for more than a day the sales is more relative to a single day promotion. </a:t>
            </a:r>
          </a:p>
          <a:p>
            <a:r>
              <a:rPr lang="en-US" dirty="0">
                <a:solidFill>
                  <a:schemeClr val="tx1"/>
                </a:solidFill>
              </a:rPr>
              <a:t>If the promotion is for more than a day the number of customers increases relative to a single day number of customers. </a:t>
            </a:r>
          </a:p>
          <a:p>
            <a:r>
              <a:rPr lang="en-US" dirty="0">
                <a:solidFill>
                  <a:schemeClr val="tx1"/>
                </a:solidFill>
              </a:rPr>
              <a:t>If the assortment(“type c”) is extended the sales would be more as compared to basic and extra.</a:t>
            </a:r>
          </a:p>
          <a:p>
            <a:r>
              <a:rPr lang="en-US" dirty="0">
                <a:solidFill>
                  <a:schemeClr val="tx1"/>
                </a:solidFill>
              </a:rPr>
              <a:t>If the competition store is opened for less than a year then the sales are more as compared to competitor stores opened more than a year.</a:t>
            </a:r>
          </a:p>
        </p:txBody>
      </p:sp>
    </p:spTree>
    <p:extLst>
      <p:ext uri="{BB962C8B-B14F-4D97-AF65-F5344CB8AC3E}">
        <p14:creationId xmlns:p14="http://schemas.microsoft.com/office/powerpoint/2010/main" val="3722606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2822C-70A6-4BEA-A8B1-B01E9EF31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Histograms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013C7-55CC-4451-83A4-D9BA3AF0A8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b="0" dirty="0">
                <a:solidFill>
                  <a:schemeClr val="tx1"/>
                </a:solidFill>
              </a:rPr>
              <a:t>RESIDUALS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4B079EB-8744-474D-9DB5-1BB73C29B3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3148412"/>
            <a:ext cx="4040188" cy="3049096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7845D8-080E-4F92-9594-F92956EFA2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b="0" dirty="0">
                <a:solidFill>
                  <a:schemeClr val="tx1"/>
                </a:solidFill>
              </a:rPr>
              <a:t>FITTED VALUES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C1201487-A536-4A62-980B-D020A892CCC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5" y="3148412"/>
            <a:ext cx="4041775" cy="3049096"/>
          </a:xfrm>
        </p:spPr>
      </p:pic>
    </p:spTree>
    <p:extLst>
      <p:ext uri="{BB962C8B-B14F-4D97-AF65-F5344CB8AC3E}">
        <p14:creationId xmlns:p14="http://schemas.microsoft.com/office/powerpoint/2010/main" val="9907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EBF23-B51E-4AFB-B968-D07A14FF9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Dependent Variable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D3223-E42D-4516-9D74-55778842F7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0" dirty="0">
                <a:solidFill>
                  <a:schemeClr val="tx1"/>
                </a:solidFill>
              </a:rPr>
              <a:t>Y Variable: SALES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2FC94E6-9449-4000-BA6F-2CBAB4C147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3148412"/>
            <a:ext cx="4040188" cy="3049096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7FDC59-826C-4A7C-A4B9-173F5D1D71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Log Transformation SALES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BCE037D-DC61-4D43-9E16-492ECA740A3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5" y="3230880"/>
            <a:ext cx="4041775" cy="2966628"/>
          </a:xfrm>
        </p:spPr>
      </p:pic>
    </p:spTree>
    <p:extLst>
      <p:ext uri="{BB962C8B-B14F-4D97-AF65-F5344CB8AC3E}">
        <p14:creationId xmlns:p14="http://schemas.microsoft.com/office/powerpoint/2010/main" val="310128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OLS Assumptions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Linearity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BCDFD55-29F3-4B29-B1DF-DA0D8DECF0F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2939400"/>
            <a:ext cx="4040188" cy="361380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Auto Correlation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A653270-05D0-4C8B-AF17-3D05C1FC14E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5" y="3535679"/>
            <a:ext cx="4041775" cy="212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672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EA61-DDAA-4289-94C6-715D240F0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0B5C8-E929-4367-AD9F-57A2CBCDF4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b="0" dirty="0" err="1">
                <a:solidFill>
                  <a:schemeClr val="tx1"/>
                </a:solidFill>
              </a:rPr>
              <a:t>Homoskedasticty</a:t>
            </a:r>
            <a:r>
              <a:rPr lang="en-US" b="0" dirty="0">
                <a:solidFill>
                  <a:schemeClr val="tx1"/>
                </a:solidFill>
              </a:rPr>
              <a:t> Assumption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F4F2216-17BD-414E-9EC9-40EEEB6AD1F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3332480"/>
            <a:ext cx="4040188" cy="288544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365219-5532-43CA-B8EC-F248D0E3DC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Test for </a:t>
            </a:r>
            <a:r>
              <a:rPr lang="en-US" b="0" dirty="0" err="1">
                <a:solidFill>
                  <a:schemeClr val="tx1"/>
                </a:solidFill>
              </a:rPr>
              <a:t>homoskedasticty</a:t>
            </a:r>
            <a:endParaRPr lang="en-US" b="0" dirty="0">
              <a:solidFill>
                <a:schemeClr val="tx1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2CBFC79-48FD-4A69-B282-304BFB8C324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5" y="3606800"/>
            <a:ext cx="4041775" cy="219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673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45BBF-D9CB-4048-AA4A-A5B67AC41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5B98A-AADD-4A9F-B95F-39C6794D2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Since the OLS assumptions are violated the solution for it is ???</a:t>
            </a:r>
          </a:p>
          <a:p>
            <a:r>
              <a:rPr lang="en-US" dirty="0">
                <a:solidFill>
                  <a:schemeClr val="tx1"/>
                </a:solidFill>
              </a:rPr>
              <a:t>Looking at data it is suitable for  which analysis?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241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210</Words>
  <Application>Microsoft Office PowerPoint</Application>
  <PresentationFormat>On-screen Show (4:3)</PresentationFormat>
  <Paragraphs>30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Arial</vt:lpstr>
      <vt:lpstr>Office Theme</vt:lpstr>
      <vt:lpstr>Rossmann sales analysis</vt:lpstr>
      <vt:lpstr>Data Source</vt:lpstr>
      <vt:lpstr>DATA description</vt:lpstr>
      <vt:lpstr>Hypothesis</vt:lpstr>
      <vt:lpstr>Histograms</vt:lpstr>
      <vt:lpstr>Dependent Variable Analysis</vt:lpstr>
      <vt:lpstr>OLS Assumptions</vt:lpstr>
      <vt:lpstr>PowerPoint Presentation</vt:lpstr>
      <vt:lpstr>Solution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Meagan Sapashe</dc:creator>
  <cp:lastModifiedBy>tarjani shah</cp:lastModifiedBy>
  <cp:revision>19</cp:revision>
  <dcterms:created xsi:type="dcterms:W3CDTF">2016-06-10T17:22:31Z</dcterms:created>
  <dcterms:modified xsi:type="dcterms:W3CDTF">2018-02-02T02:59:14Z</dcterms:modified>
</cp:coreProperties>
</file>

<file path=docProps/thumbnail.jpeg>
</file>